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4" r:id="rId2"/>
    <p:sldId id="265" r:id="rId3"/>
    <p:sldId id="260" r:id="rId4"/>
    <p:sldId id="261" r:id="rId5"/>
    <p:sldId id="267" r:id="rId6"/>
    <p:sldId id="266" r:id="rId7"/>
    <p:sldId id="262" r:id="rId8"/>
    <p:sldId id="268" r:id="rId9"/>
    <p:sldId id="269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987"/>
    <p:restoredTop sz="94631"/>
  </p:normalViewPr>
  <p:slideViewPr>
    <p:cSldViewPr snapToGrid="0" snapToObjects="1">
      <p:cViewPr>
        <p:scale>
          <a:sx n="120" d="100"/>
          <a:sy n="120" d="100"/>
        </p:scale>
        <p:origin x="65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B760FE-0FE8-0C42-9CD7-C9A6B96FA65F}" type="datetimeFigureOut">
              <a:rPr lang="en-US" smtClean="0"/>
              <a:t>5/12/19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3CDCBD-081C-514C-9ABB-780477B87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41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22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550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582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7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75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631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55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88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95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45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145ED-657D-D34D-9CD8-64B04C0E043E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6C602-2886-A045-A98F-780981F2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11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ndroid.com/studio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pple.com/xcode/" TargetMode="External"/><Relationship Id="rId3" Type="http://schemas.openxmlformats.org/officeDocument/2006/relationships/hyperlink" Target="https://github.com/appium/ios-uicatalo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ppium/ios-test-app" TargetMode="External"/><Relationship Id="rId3" Type="http://schemas.openxmlformats.org/officeDocument/2006/relationships/hyperlink" Target="https://github.com/appium/ios-uicatalog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ppium/appium-desktop/releases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ppium.io/docs/en/writing-running-appium/cap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71462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accent1"/>
                </a:solidFill>
              </a:rPr>
              <a:t>DAY 4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189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266B4DF-66D4-4FB6-AC9A-80FEB0BC2EA7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App package / bundleID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14500" y="1270000"/>
            <a:ext cx="8511561" cy="587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To identify which mobile app to launch and test</a:t>
            </a:r>
          </a:p>
          <a:p>
            <a:endParaRPr lang="en-US" sz="1400" dirty="0"/>
          </a:p>
          <a:p>
            <a:r>
              <a:rPr lang="en-US" sz="2800" dirty="0" smtClean="0"/>
              <a:t>For Android</a:t>
            </a:r>
          </a:p>
          <a:p>
            <a:endParaRPr lang="en-US" sz="11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To get </a:t>
            </a:r>
            <a:r>
              <a:rPr lang="en-US" sz="2000" dirty="0" err="1" smtClean="0">
                <a:solidFill>
                  <a:schemeClr val="accent1"/>
                </a:solidFill>
              </a:rPr>
              <a:t>appPackage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and </a:t>
            </a:r>
            <a:r>
              <a:rPr lang="en-US" sz="2000" dirty="0" err="1" smtClean="0">
                <a:solidFill>
                  <a:schemeClr val="accent1"/>
                </a:solidFill>
              </a:rPr>
              <a:t>appActivity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Use </a:t>
            </a:r>
            <a:r>
              <a:rPr lang="en-US" sz="20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apk</a:t>
            </a:r>
            <a:r>
              <a:rPr 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info 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app into simulator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From windows OS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cmd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mr-IN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–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fontAlgn="base"/>
            <a:r>
              <a:rPr lang="en-US" sz="1600" dirty="0" err="1">
                <a:solidFill>
                  <a:schemeClr val="accent1"/>
                </a:solidFill>
              </a:rPr>
              <a:t>adb</a:t>
            </a:r>
            <a:r>
              <a:rPr lang="en-US" sz="1600" dirty="0">
                <a:solidFill>
                  <a:schemeClr val="accent1"/>
                </a:solidFill>
              </a:rPr>
              <a:t> devices </a:t>
            </a:r>
          </a:p>
          <a:p>
            <a:pPr fontAlgn="base"/>
            <a:r>
              <a:rPr lang="en-US" sz="1600" dirty="0" err="1">
                <a:solidFill>
                  <a:schemeClr val="accent1"/>
                </a:solidFill>
              </a:rPr>
              <a:t>adb</a:t>
            </a:r>
            <a:r>
              <a:rPr lang="en-US" sz="1600" dirty="0">
                <a:solidFill>
                  <a:schemeClr val="accent1"/>
                </a:solidFill>
              </a:rPr>
              <a:t> shell</a:t>
            </a:r>
          </a:p>
          <a:p>
            <a:pPr fontAlgn="base"/>
            <a:r>
              <a:rPr lang="en-US" sz="1600" dirty="0" err="1">
                <a:solidFill>
                  <a:schemeClr val="accent1"/>
                </a:solidFill>
              </a:rPr>
              <a:t>dumpsys</a:t>
            </a:r>
            <a:r>
              <a:rPr lang="en-US" sz="1600" dirty="0">
                <a:solidFill>
                  <a:schemeClr val="accent1"/>
                </a:solidFill>
              </a:rPr>
              <a:t> window windows | grep -E '</a:t>
            </a:r>
            <a:r>
              <a:rPr lang="en-US" sz="1600" dirty="0" err="1">
                <a:solidFill>
                  <a:schemeClr val="accent1"/>
                </a:solidFill>
              </a:rPr>
              <a:t>mCurrentFocus|mFocusedApp</a:t>
            </a:r>
            <a:r>
              <a:rPr lang="en-US" sz="1600" dirty="0">
                <a:solidFill>
                  <a:schemeClr val="accent1"/>
                </a:solidFill>
              </a:rPr>
              <a:t>'</a:t>
            </a:r>
          </a:p>
          <a:p>
            <a:endParaRPr lang="en-US" sz="2400" dirty="0"/>
          </a:p>
          <a:p>
            <a:r>
              <a:rPr lang="en-US" sz="2800" dirty="0" smtClean="0"/>
              <a:t>For iOS</a:t>
            </a:r>
            <a:endParaRPr lang="en-US" sz="2000" dirty="0" smtClean="0">
              <a:solidFill>
                <a:schemeClr val="accent1"/>
              </a:solidFill>
            </a:endParaRPr>
          </a:p>
          <a:p>
            <a:endParaRPr lang="en-US" sz="11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terminal, enter the following command to get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bundleID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- 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fontAlgn="base"/>
            <a:r>
              <a:rPr lang="en-US" dirty="0" err="1">
                <a:solidFill>
                  <a:schemeClr val="accent1"/>
                </a:solidFill>
              </a:rPr>
              <a:t>osascript</a:t>
            </a:r>
            <a:r>
              <a:rPr lang="en-US" dirty="0">
                <a:solidFill>
                  <a:schemeClr val="accent1"/>
                </a:solidFill>
              </a:rPr>
              <a:t> -e 'id of app "Full path of </a:t>
            </a:r>
            <a:r>
              <a:rPr lang="en-US" dirty="0" err="1">
                <a:solidFill>
                  <a:schemeClr val="accent1"/>
                </a:solidFill>
              </a:rPr>
              <a:t>ios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app.app</a:t>
            </a:r>
            <a:r>
              <a:rPr lang="en-US" dirty="0" smtClean="0">
                <a:solidFill>
                  <a:schemeClr val="accent1"/>
                </a:solidFill>
              </a:rPr>
              <a:t>"’</a:t>
            </a:r>
          </a:p>
          <a:p>
            <a:pPr fontAlgn="base"/>
            <a:endParaRPr lang="en-US" sz="2000" dirty="0">
              <a:solidFill>
                <a:schemeClr val="accent1"/>
              </a:solidFill>
            </a:endParaRPr>
          </a:p>
          <a:p>
            <a:r>
              <a:rPr lang="en-US" sz="1600" dirty="0" smtClean="0">
                <a:solidFill>
                  <a:schemeClr val="accent1"/>
                </a:solidFill>
              </a:rPr>
              <a:t>Path </a:t>
            </a:r>
            <a:r>
              <a:rPr lang="mr-IN" sz="1600" dirty="0" smtClean="0">
                <a:solidFill>
                  <a:schemeClr val="accent1"/>
                </a:solidFill>
              </a:rPr>
              <a:t>–</a:t>
            </a:r>
            <a:r>
              <a:rPr lang="en-US" sz="1600" dirty="0" smtClean="0">
                <a:solidFill>
                  <a:schemeClr val="accent1"/>
                </a:solidFill>
              </a:rPr>
              <a:t> </a:t>
            </a:r>
            <a:r>
              <a:rPr lang="en-US" sz="1600" dirty="0">
                <a:solidFill>
                  <a:schemeClr val="accent1"/>
                </a:solidFill>
              </a:rPr>
              <a:t>/</a:t>
            </a:r>
            <a:r>
              <a:rPr lang="en-US" sz="1600" dirty="0" smtClean="0">
                <a:solidFill>
                  <a:schemeClr val="accent1"/>
                </a:solidFill>
              </a:rPr>
              <a:t>Users/</a:t>
            </a:r>
            <a:r>
              <a:rPr lang="en-US" sz="1600" dirty="0" err="1" smtClean="0">
                <a:solidFill>
                  <a:schemeClr val="accent1"/>
                </a:solidFill>
              </a:rPr>
              <a:t>userName</a:t>
            </a:r>
            <a:r>
              <a:rPr lang="en-US" sz="1600" dirty="0" smtClean="0">
                <a:solidFill>
                  <a:schemeClr val="accent1"/>
                </a:solidFill>
              </a:rPr>
              <a:t>/Library/Developer/</a:t>
            </a:r>
            <a:r>
              <a:rPr lang="en-US" sz="1600" dirty="0" err="1" smtClean="0">
                <a:solidFill>
                  <a:schemeClr val="accent1"/>
                </a:solidFill>
              </a:rPr>
              <a:t>Xcode</a:t>
            </a:r>
            <a:r>
              <a:rPr lang="en-US" sz="1600" dirty="0" smtClean="0">
                <a:solidFill>
                  <a:schemeClr val="accent1"/>
                </a:solidFill>
              </a:rPr>
              <a:t>/</a:t>
            </a:r>
            <a:r>
              <a:rPr lang="en-US" sz="1600" dirty="0" err="1" smtClean="0">
                <a:solidFill>
                  <a:schemeClr val="accent1"/>
                </a:solidFill>
              </a:rPr>
              <a:t>DerivedData</a:t>
            </a:r>
            <a:endParaRPr lang="en-US" sz="1600" dirty="0" smtClean="0">
              <a:solidFill>
                <a:schemeClr val="accent1"/>
              </a:solidFill>
            </a:endParaRPr>
          </a:p>
          <a:p>
            <a:r>
              <a:rPr lang="en-US" sz="1600" dirty="0" smtClean="0">
                <a:solidFill>
                  <a:schemeClr val="accent1"/>
                </a:solidFill>
              </a:rPr>
              <a:t>/</a:t>
            </a:r>
            <a:r>
              <a:rPr lang="en-US" sz="1600" dirty="0" err="1">
                <a:solidFill>
                  <a:schemeClr val="accent1"/>
                </a:solidFill>
              </a:rPr>
              <a:t>UICatalog-czuumscdqjqpbhcnefzmkijmpaep</a:t>
            </a:r>
            <a:r>
              <a:rPr lang="en-US" sz="1600" dirty="0">
                <a:solidFill>
                  <a:schemeClr val="accent1"/>
                </a:solidFill>
              </a:rPr>
              <a:t>/Build/Products/Debug-</a:t>
            </a:r>
            <a:r>
              <a:rPr lang="en-US" sz="1600" dirty="0" err="1">
                <a:solidFill>
                  <a:schemeClr val="accent1"/>
                </a:solidFill>
              </a:rPr>
              <a:t>iphonesimulator</a:t>
            </a:r>
            <a:r>
              <a:rPr lang="en-US" sz="1600" dirty="0">
                <a:solidFill>
                  <a:schemeClr val="accent1"/>
                </a:solidFill>
              </a:rPr>
              <a:t>/</a:t>
            </a:r>
            <a:r>
              <a:rPr lang="en-US" sz="1600" dirty="0" err="1">
                <a:solidFill>
                  <a:schemeClr val="accent1"/>
                </a:solidFill>
              </a:rPr>
              <a:t>UICatalog.app</a:t>
            </a:r>
            <a:endParaRPr lang="en-US" sz="1600" dirty="0">
              <a:solidFill>
                <a:schemeClr val="accent1"/>
              </a:solidFill>
            </a:endParaRPr>
          </a:p>
          <a:p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61855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000" y="14954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Intro to Appium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Appium architecture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Android simulator setup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iOS simulator setup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Installing apps to android and iOS</a:t>
            </a:r>
          </a:p>
          <a:p>
            <a:r>
              <a:rPr lang="en-US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Install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appium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GUI / server</a:t>
            </a:r>
          </a:p>
          <a:p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Appium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capabilities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App package /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bundleID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AB55D5E-E2D3-4C91-BA26-55B2F8AF5AE5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Topics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946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2151BB58-F7A6-42A7-93CE-5DD01F053C1B}"/>
              </a:ext>
            </a:extLst>
          </p:cNvPr>
          <p:cNvSpPr txBox="1"/>
          <p:nvPr/>
        </p:nvSpPr>
        <p:spPr>
          <a:xfrm>
            <a:off x="0" y="11141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Appium intro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30300" y="3365500"/>
            <a:ext cx="10635797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800" b="1" dirty="0" smtClean="0">
                <a:solidFill>
                  <a:schemeClr val="accent1"/>
                </a:solidFill>
              </a:rPr>
              <a:t>APPIUM PHILOSOPHY</a:t>
            </a:r>
          </a:p>
          <a:p>
            <a:pPr fontAlgn="base"/>
            <a:endParaRPr lang="en-US" sz="2000" dirty="0"/>
          </a:p>
          <a:p>
            <a:pPr marL="285750" indent="-285750" fontAlgn="base"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shouldn’t have to recompile your app or modify it in any way in order to automate it.</a:t>
            </a:r>
          </a:p>
          <a:p>
            <a:pPr marL="285750" indent="-285750" fontAlgn="base"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shouldn’t be locked into a specific language or framework to write and run your tests.</a:t>
            </a:r>
          </a:p>
          <a:p>
            <a:pPr marL="285750" indent="-285750" fontAlgn="base"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mobile automation framework shouldn’t reinvent the wheel when it comes to automation APIs.</a:t>
            </a:r>
          </a:p>
          <a:p>
            <a:pPr marL="285750" indent="-285750" fontAlgn="base">
              <a:buFont typeface="Arial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mobile automation framework should be open source, in spirit and practice as well as in name!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30300" y="1854200"/>
            <a:ext cx="91414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Appium is an open-source tool for automating </a:t>
            </a:r>
            <a:r>
              <a:rPr lang="en-US" sz="2400" b="1" dirty="0"/>
              <a:t>native, mobile web, </a:t>
            </a:r>
            <a:r>
              <a:rPr lang="en-US" sz="2400" dirty="0"/>
              <a:t>and</a:t>
            </a:r>
            <a:r>
              <a:rPr lang="en-US" sz="2400" b="1" dirty="0"/>
              <a:t> </a:t>
            </a:r>
            <a:endParaRPr lang="en-US" sz="2400" b="1" dirty="0" smtClean="0"/>
          </a:p>
          <a:p>
            <a:r>
              <a:rPr lang="en-US" sz="2400" b="1" dirty="0" smtClean="0"/>
              <a:t>hybrid</a:t>
            </a:r>
            <a:r>
              <a:rPr lang="en-US" sz="2400" dirty="0"/>
              <a:t> </a:t>
            </a:r>
            <a:r>
              <a:rPr lang="en-US" sz="2400" b="1" dirty="0"/>
              <a:t>applications</a:t>
            </a:r>
            <a:r>
              <a:rPr lang="en-US" sz="2400" dirty="0"/>
              <a:t> on </a:t>
            </a:r>
            <a:r>
              <a:rPr lang="en-US" sz="2400" dirty="0" smtClean="0"/>
              <a:t>mobile </a:t>
            </a:r>
            <a:r>
              <a:rPr lang="en-US" sz="2400" dirty="0"/>
              <a:t>platforms like </a:t>
            </a:r>
            <a:r>
              <a:rPr lang="en-US" sz="2400" b="1" dirty="0"/>
              <a:t>iOS </a:t>
            </a:r>
            <a:r>
              <a:rPr lang="en-US" sz="2400" dirty="0"/>
              <a:t>and</a:t>
            </a:r>
            <a:r>
              <a:rPr lang="en-US" sz="2400" b="1" dirty="0"/>
              <a:t> </a:t>
            </a:r>
            <a:r>
              <a:rPr lang="en-US" sz="2400" b="1" dirty="0" err="1"/>
              <a:t>AndroidOS</a:t>
            </a:r>
            <a:r>
              <a:rPr lang="en-US" sz="2400" b="1" dirty="0"/>
              <a:t> </a:t>
            </a:r>
            <a:r>
              <a:rPr lang="en-US" sz="2400" dirty="0" smtClean="0"/>
              <a:t>.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85167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151BB58-F7A6-42A7-93CE-5DD01F053C1B}"/>
              </a:ext>
            </a:extLst>
          </p:cNvPr>
          <p:cNvSpPr txBox="1"/>
          <p:nvPr/>
        </p:nvSpPr>
        <p:spPr>
          <a:xfrm>
            <a:off x="0" y="11141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Appium architecture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358900" y="3378200"/>
            <a:ext cx="2108200" cy="107950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Appium Script</a:t>
            </a:r>
          </a:p>
          <a:p>
            <a:pPr algn="ctr"/>
            <a:r>
              <a:rPr lang="en-US" sz="1400" dirty="0" smtClean="0"/>
              <a:t>C#/Java/PHP/Ruby/JS</a:t>
            </a:r>
            <a:endParaRPr lang="en-US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004" y="3352800"/>
            <a:ext cx="1125779" cy="1130300"/>
          </a:xfrm>
          <a:prstGeom prst="rect">
            <a:avLst/>
          </a:prstGeom>
          <a:ln w="25400"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3842" y="4140200"/>
            <a:ext cx="770507" cy="1498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3300" y="2304585"/>
            <a:ext cx="717549" cy="1410165"/>
          </a:xfrm>
          <a:prstGeom prst="rect">
            <a:avLst/>
          </a:prstGeom>
        </p:spPr>
      </p:pic>
      <p:cxnSp>
        <p:nvCxnSpPr>
          <p:cNvPr id="11" name="Straight Arrow Connector 10"/>
          <p:cNvCxnSpPr>
            <a:stCxn id="5" idx="3"/>
            <a:endCxn id="2" idx="1"/>
          </p:cNvCxnSpPr>
          <p:nvPr/>
        </p:nvCxnSpPr>
        <p:spPr>
          <a:xfrm>
            <a:off x="3467100" y="3917950"/>
            <a:ext cx="1679904" cy="0"/>
          </a:xfrm>
          <a:prstGeom prst="straightConnector1">
            <a:avLst/>
          </a:prstGeom>
          <a:ln w="2540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2" idx="3"/>
            <a:endCxn id="9" idx="1"/>
          </p:cNvCxnSpPr>
          <p:nvPr/>
        </p:nvCxnSpPr>
        <p:spPr>
          <a:xfrm flipV="1">
            <a:off x="6272783" y="3009668"/>
            <a:ext cx="2350517" cy="908282"/>
          </a:xfrm>
          <a:prstGeom prst="bentConnector3">
            <a:avLst/>
          </a:prstGeom>
          <a:ln w="2540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2" idx="3"/>
            <a:endCxn id="7" idx="1"/>
          </p:cNvCxnSpPr>
          <p:nvPr/>
        </p:nvCxnSpPr>
        <p:spPr>
          <a:xfrm>
            <a:off x="6272783" y="3917950"/>
            <a:ext cx="2361059" cy="971550"/>
          </a:xfrm>
          <a:prstGeom prst="bentConnector3">
            <a:avLst/>
          </a:prstGeom>
          <a:ln w="25400">
            <a:solidFill>
              <a:schemeClr val="accent5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157717" y="2444234"/>
            <a:ext cx="19227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C0"/>
                </a:solidFill>
                <a:latin typeface="Monaco" charset="0"/>
              </a:rPr>
              <a:t>UIAUTOMATOR2</a:t>
            </a:r>
            <a:endParaRPr lang="en-US" sz="1400" dirty="0">
              <a:solidFill>
                <a:srgbClr val="0000C0"/>
              </a:solidFill>
              <a:effectLst/>
              <a:latin typeface="Monac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065134" y="4984234"/>
            <a:ext cx="1043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>
                <a:solidFill>
                  <a:srgbClr val="2A00FF"/>
                </a:solidFill>
                <a:latin typeface="Monaco" charset="0"/>
              </a:rPr>
              <a:t>XCUITest</a:t>
            </a:r>
            <a:endParaRPr lang="en-US" sz="1400" dirty="0">
              <a:solidFill>
                <a:srgbClr val="2A00FF"/>
              </a:solidFill>
              <a:effectLst/>
              <a:latin typeface="Monac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27600" y="2933700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Appium Server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733800" y="3454400"/>
            <a:ext cx="1181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JSON </a:t>
            </a:r>
            <a:r>
              <a:rPr lang="en-US" smtClean="0"/>
              <a:t>wire 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3898900" y="4102100"/>
            <a:ext cx="674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12200" y="4483100"/>
            <a:ext cx="68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smtClean="0"/>
              <a:t>WDA</a:t>
            </a:r>
            <a:endParaRPr lang="en-US" sz="1600"/>
          </a:p>
        </p:txBody>
      </p:sp>
      <p:sp>
        <p:nvSpPr>
          <p:cNvPr id="6" name="TextBox 5"/>
          <p:cNvSpPr txBox="1"/>
          <p:nvPr/>
        </p:nvSpPr>
        <p:spPr>
          <a:xfrm>
            <a:off x="8452883" y="1977656"/>
            <a:ext cx="934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accent6"/>
                </a:solidFill>
              </a:rPr>
              <a:t>Android</a:t>
            </a:r>
            <a:endParaRPr lang="en-US">
              <a:solidFill>
                <a:schemeClr val="accent6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739962" y="3870251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accent6"/>
                </a:solidFill>
              </a:rPr>
              <a:t>iOS</a:t>
            </a:r>
            <a:endParaRPr lang="en-US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067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151BB58-F7A6-42A7-93CE-5DD01F053C1B}"/>
              </a:ext>
            </a:extLst>
          </p:cNvPr>
          <p:cNvSpPr txBox="1"/>
          <p:nvPr/>
        </p:nvSpPr>
        <p:spPr>
          <a:xfrm>
            <a:off x="0" y="11141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Android simulators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63700" y="1333500"/>
            <a:ext cx="8470900" cy="5286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Install Android studio -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developer.android.com/studio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>
              <a:hlinkClick r:id="rId2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Android Studio setup</a:t>
            </a:r>
          </a:p>
          <a:p>
            <a:endParaRPr lang="en-US" sz="10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 android studio, 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Navigate to Tools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 SDK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Manager &gt;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System Settings &gt; Android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SDK and download all the required components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Create Android simulator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android studio, 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Navigate to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Tools &gt; AVD 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Manager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 click on </a:t>
            </a:r>
            <a:r>
              <a:rPr lang="en-US" b="1" dirty="0" smtClean="0"/>
              <a:t>“</a:t>
            </a:r>
            <a:r>
              <a:rPr lang="en-US" b="1" dirty="0"/>
              <a:t>Create Virtual Device</a:t>
            </a:r>
            <a:r>
              <a:rPr lang="en-US" b="1" dirty="0" smtClean="0"/>
              <a:t>…”</a:t>
            </a:r>
          </a:p>
          <a:p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Open Android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simulator</a:t>
            </a:r>
          </a:p>
          <a:p>
            <a:endParaRPr lang="en-US" sz="10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android studio, 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Navigate to </a:t>
            </a:r>
            <a:r>
              <a:rPr lang="en-US" dirty="0"/>
              <a:t>Tools &gt; AVD </a:t>
            </a:r>
            <a:r>
              <a:rPr lang="en-US" dirty="0" smtClean="0"/>
              <a:t>Manager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on appropriate AVD and play to launch.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238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266B4DF-66D4-4FB6-AC9A-80FEB0BC2EA7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iOS simulators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19300" y="2667000"/>
            <a:ext cx="748326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Download </a:t>
            </a:r>
            <a:r>
              <a:rPr lang="en-US" sz="2000" dirty="0" err="1" smtClean="0"/>
              <a:t>xcode</a:t>
            </a:r>
            <a:r>
              <a:rPr lang="en-US" sz="2000" dirty="0" smtClean="0"/>
              <a:t> from </a:t>
            </a:r>
            <a:r>
              <a:rPr lang="en-US" sz="2000" dirty="0" smtClean="0">
                <a:hlinkClick r:id="rId2"/>
              </a:rPr>
              <a:t>https</a:t>
            </a:r>
            <a:r>
              <a:rPr lang="en-US" sz="2000" dirty="0">
                <a:hlinkClick r:id="rId2"/>
              </a:rPr>
              <a:t>://developer.apple.com/xcode</a:t>
            </a:r>
            <a:r>
              <a:rPr lang="en-US" sz="2000" dirty="0" smtClean="0">
                <a:hlinkClick r:id="rId2"/>
              </a:rPr>
              <a:t>/</a:t>
            </a: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Pull the source code from </a:t>
            </a:r>
            <a:r>
              <a:rPr lang="en-US" sz="2000" dirty="0">
                <a:hlinkClick r:id="rId3"/>
              </a:rPr>
              <a:t>https://</a:t>
            </a:r>
            <a:r>
              <a:rPr lang="en-US" sz="2000" dirty="0" smtClean="0">
                <a:hlinkClick r:id="rId3"/>
              </a:rPr>
              <a:t>github.com/appium/ios-uicatalog</a:t>
            </a: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In </a:t>
            </a:r>
            <a:r>
              <a:rPr lang="en-US" sz="2000" dirty="0" err="1" smtClean="0"/>
              <a:t>xcode</a:t>
            </a:r>
            <a:r>
              <a:rPr lang="en-US" sz="2000" dirty="0" smtClean="0"/>
              <a:t>, open </a:t>
            </a:r>
            <a:r>
              <a:rPr lang="en-US" sz="2000" dirty="0"/>
              <a:t>the </a:t>
            </a:r>
            <a:r>
              <a:rPr lang="en-US" sz="2000" dirty="0" smtClean="0"/>
              <a:t>“</a:t>
            </a:r>
            <a:r>
              <a:rPr lang="en-US" sz="2000" dirty="0" err="1" smtClean="0"/>
              <a:t>UICatalog.xcodeproj</a:t>
            </a:r>
            <a:r>
              <a:rPr lang="en-US" sz="2000" dirty="0" smtClean="0"/>
              <a:t>”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Chose appropriate iPhone type and run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83327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D104050-D3C7-4717-8805-7EDD6B684A45}"/>
              </a:ext>
            </a:extLst>
          </p:cNvPr>
          <p:cNvSpPr txBox="1"/>
          <p:nvPr/>
        </p:nvSpPr>
        <p:spPr>
          <a:xfrm>
            <a:off x="1215647" y="207102"/>
            <a:ext cx="91663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>
                <a:solidFill>
                  <a:schemeClr val="tx1">
                    <a:lumMod val="50000"/>
                    <a:lumOff val="50000"/>
                  </a:schemeClr>
                </a:solidFill>
              </a:rPr>
              <a:t>Java modifiers</a:t>
            </a:r>
            <a:endParaRPr lang="en-US" sz="48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266B4DF-66D4-4FB6-AC9A-80FEB0BC2EA7}"/>
              </a:ext>
            </a:extLst>
          </p:cNvPr>
          <p:cNvSpPr txBox="1"/>
          <p:nvPr/>
        </p:nvSpPr>
        <p:spPr>
          <a:xfrm>
            <a:off x="0" y="11141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Installing mobile apps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39039" y="1194911"/>
            <a:ext cx="6189580" cy="56630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For Android </a:t>
            </a:r>
            <a:r>
              <a:rPr lang="mr-IN" sz="2800" dirty="0" smtClean="0"/>
              <a:t>–</a:t>
            </a:r>
            <a:r>
              <a:rPr lang="en-US" sz="2800" dirty="0" smtClean="0"/>
              <a:t> </a:t>
            </a:r>
          </a:p>
          <a:p>
            <a:endParaRPr lang="en-US" sz="11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Install from google play store</a:t>
            </a:r>
          </a:p>
          <a:p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Download the .</a:t>
            </a:r>
            <a:r>
              <a:rPr 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apk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file and drag to simulator to install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https://</a:t>
            </a:r>
            <a:r>
              <a:rPr lang="en-US" sz="2000" dirty="0" err="1">
                <a:solidFill>
                  <a:schemeClr val="accent1"/>
                </a:solidFill>
              </a:rPr>
              <a:t>urlzs.com</a:t>
            </a:r>
            <a:r>
              <a:rPr lang="en-US" sz="2000" dirty="0">
                <a:solidFill>
                  <a:schemeClr val="accent1"/>
                </a:solidFill>
              </a:rPr>
              <a:t>/7PNc1</a:t>
            </a:r>
          </a:p>
          <a:p>
            <a:endParaRPr lang="en-US" sz="3200" dirty="0" smtClean="0"/>
          </a:p>
          <a:p>
            <a:r>
              <a:rPr lang="en-US" sz="3200" dirty="0" smtClean="0"/>
              <a:t>For iOS </a:t>
            </a:r>
            <a:r>
              <a:rPr lang="mr-IN" sz="3200" dirty="0" smtClean="0"/>
              <a:t>–</a:t>
            </a:r>
            <a:r>
              <a:rPr lang="en-US" sz="3200" dirty="0" smtClean="0"/>
              <a:t> </a:t>
            </a:r>
          </a:p>
          <a:p>
            <a:endParaRPr lang="en-US" sz="1100" dirty="0" smtClean="0"/>
          </a:p>
          <a:p>
            <a:pPr marL="171450" indent="-171450"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You need to have source code to install the iOS app</a:t>
            </a:r>
          </a:p>
          <a:p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Or</a:t>
            </a:r>
          </a:p>
          <a:p>
            <a:pPr marL="171450" indent="-171450"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Download the .app file and install using </a:t>
            </a:r>
            <a:r>
              <a:rPr 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xcrun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command</a:t>
            </a:r>
          </a:p>
          <a:p>
            <a:r>
              <a:rPr lang="en-US" sz="2000" dirty="0" err="1" smtClean="0">
                <a:solidFill>
                  <a:schemeClr val="accent1"/>
                </a:solidFill>
              </a:rPr>
              <a:t>xcrun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err="1" smtClean="0">
                <a:solidFill>
                  <a:schemeClr val="accent1"/>
                </a:solidFill>
              </a:rPr>
              <a:t>simctl</a:t>
            </a:r>
            <a:r>
              <a:rPr lang="en-US" sz="2000" dirty="0" smtClean="0">
                <a:solidFill>
                  <a:schemeClr val="accent1"/>
                </a:solidFill>
              </a:rPr>
              <a:t> install booted /path/to/</a:t>
            </a:r>
            <a:r>
              <a:rPr lang="en-US" sz="2000" dirty="0" err="1" smtClean="0">
                <a:solidFill>
                  <a:schemeClr val="accent1"/>
                </a:solidFill>
              </a:rPr>
              <a:t>your.app</a:t>
            </a:r>
            <a:endParaRPr lang="en-US" sz="2000" dirty="0" smtClean="0">
              <a:solidFill>
                <a:schemeClr val="accent1"/>
              </a:solidFill>
            </a:endParaRPr>
          </a:p>
          <a:p>
            <a:endParaRPr lang="en-US" sz="2000" dirty="0" smtClean="0">
              <a:solidFill>
                <a:schemeClr val="accent1"/>
              </a:solidFill>
            </a:endParaRPr>
          </a:p>
          <a:p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Samples </a:t>
            </a:r>
            <a:r>
              <a:rPr lang="mr-IN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github.com/appium/ios-test-app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https://github.com/appium/ios-uicatalog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604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266B4DF-66D4-4FB6-AC9A-80FEB0BC2EA7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Appium server/desktop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78000" y="2425700"/>
            <a:ext cx="864807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Download Appium UI from </a:t>
            </a:r>
            <a:r>
              <a:rPr lang="en-US" sz="2000" dirty="0">
                <a:hlinkClick r:id="rId2"/>
              </a:rPr>
              <a:t>https://</a:t>
            </a:r>
            <a:r>
              <a:rPr lang="en-US" sz="2000" dirty="0" smtClean="0">
                <a:hlinkClick r:id="rId2"/>
              </a:rPr>
              <a:t>github.com/appium/appium-desktop/releases</a:t>
            </a:r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Or</a:t>
            </a:r>
          </a:p>
          <a:p>
            <a:endParaRPr lang="en-US" sz="2000" dirty="0"/>
          </a:p>
          <a:p>
            <a:r>
              <a:rPr lang="en-US" sz="2000" dirty="0" smtClean="0"/>
              <a:t>Appium CLI with NPM command</a:t>
            </a:r>
          </a:p>
          <a:p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Install </a:t>
            </a:r>
            <a:r>
              <a:rPr lang="en-US" sz="2000" dirty="0" err="1" smtClean="0"/>
              <a:t>node.js</a:t>
            </a: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err="1">
                <a:solidFill>
                  <a:schemeClr val="accent1"/>
                </a:solidFill>
              </a:rPr>
              <a:t>npm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b="1" dirty="0">
                <a:solidFill>
                  <a:schemeClr val="accent1"/>
                </a:solidFill>
              </a:rPr>
              <a:t>install</a:t>
            </a:r>
            <a:r>
              <a:rPr lang="en-US" sz="2000" dirty="0">
                <a:solidFill>
                  <a:schemeClr val="accent1"/>
                </a:solidFill>
              </a:rPr>
              <a:t> -g </a:t>
            </a:r>
            <a:r>
              <a:rPr lang="en-US" sz="2000" dirty="0" err="1">
                <a:solidFill>
                  <a:schemeClr val="accent1"/>
                </a:solidFill>
              </a:rPr>
              <a:t>appium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endParaRPr lang="en-US" sz="2000" dirty="0" smtClean="0">
              <a:solidFill>
                <a:schemeClr val="accent1"/>
              </a:solidFill>
            </a:endParaRPr>
          </a:p>
          <a:p>
            <a:r>
              <a:rPr lang="en-US" sz="2000" dirty="0" smtClean="0"/>
              <a:t>To start the server, just type command </a:t>
            </a:r>
            <a:r>
              <a:rPr lang="en-US" sz="2000" dirty="0" err="1" smtClean="0">
                <a:solidFill>
                  <a:schemeClr val="accent1"/>
                </a:solidFill>
              </a:rPr>
              <a:t>appium</a:t>
            </a:r>
            <a:endParaRPr 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509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266B4DF-66D4-4FB6-AC9A-80FEB0BC2EA7}"/>
              </a:ext>
            </a:extLst>
          </p:cNvPr>
          <p:cNvSpPr txBox="1"/>
          <p:nvPr/>
        </p:nvSpPr>
        <p:spPr>
          <a:xfrm>
            <a:off x="0" y="0"/>
            <a:ext cx="1219200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Appium capabilities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27200" y="1549400"/>
            <a:ext cx="9248109" cy="3908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Appium desired capabilities helps to run the tests on specified simulator </a:t>
            </a:r>
          </a:p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and respective apps.</a:t>
            </a:r>
          </a:p>
          <a:p>
            <a:endParaRPr lang="en-US" sz="2400" dirty="0" smtClean="0"/>
          </a:p>
          <a:p>
            <a:r>
              <a:rPr lang="en-US" sz="2400" dirty="0" smtClean="0"/>
              <a:t>Capabilities for iOS </a:t>
            </a:r>
            <a:r>
              <a:rPr lang="en-US" sz="2400" smtClean="0"/>
              <a:t>and Android</a:t>
            </a:r>
          </a:p>
          <a:p>
            <a:endParaRPr lang="en-US" sz="2000" dirty="0" smtClean="0"/>
          </a:p>
          <a:p>
            <a:r>
              <a:rPr lang="en-US" sz="2000" dirty="0">
                <a:hlinkClick r:id="rId2"/>
              </a:rPr>
              <a:t>http://appium.io/docs/en/writing-running-appium/caps</a:t>
            </a:r>
            <a:r>
              <a:rPr lang="en-US" sz="2000" dirty="0" smtClean="0">
                <a:hlinkClick r:id="rId2"/>
              </a:rPr>
              <a:t>/</a:t>
            </a:r>
            <a:endParaRPr lang="en-US" sz="2000" dirty="0" smtClean="0"/>
          </a:p>
          <a:p>
            <a:endParaRPr lang="en-US" sz="20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36439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395</Words>
  <Application>Microsoft Macintosh PowerPoint</Application>
  <PresentationFormat>Widescreen</PresentationFormat>
  <Paragraphs>119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Mangal</vt:lpstr>
      <vt:lpstr>Monaco</vt:lpstr>
      <vt:lpstr>Office Theme</vt:lpstr>
      <vt:lpstr>DAY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Patro, Sunil Kumar (TR Tech, Content &amp; Ops)</dc:creator>
  <cp:lastModifiedBy>Patro, Sunil Kumar (TR Tech, Content &amp; Ops)</cp:lastModifiedBy>
  <cp:revision>247</cp:revision>
  <dcterms:created xsi:type="dcterms:W3CDTF">2019-04-19T07:05:42Z</dcterms:created>
  <dcterms:modified xsi:type="dcterms:W3CDTF">2019-05-12T12:25:37Z</dcterms:modified>
</cp:coreProperties>
</file>

<file path=docProps/thumbnail.jpeg>
</file>